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1"/>
  </p:notesMasterIdLst>
  <p:sldIdLst>
    <p:sldId id="310" r:id="rId2"/>
    <p:sldId id="338" r:id="rId3"/>
    <p:sldId id="311" r:id="rId4"/>
    <p:sldId id="327" r:id="rId5"/>
    <p:sldId id="329" r:id="rId6"/>
    <p:sldId id="330" r:id="rId7"/>
    <p:sldId id="328" r:id="rId8"/>
    <p:sldId id="315" r:id="rId9"/>
    <p:sldId id="317" r:id="rId10"/>
    <p:sldId id="318" r:id="rId11"/>
    <p:sldId id="320" r:id="rId12"/>
    <p:sldId id="322" r:id="rId13"/>
    <p:sldId id="332" r:id="rId14"/>
    <p:sldId id="334" r:id="rId15"/>
    <p:sldId id="336" r:id="rId16"/>
    <p:sldId id="337" r:id="rId17"/>
    <p:sldId id="333" r:id="rId18"/>
    <p:sldId id="31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83C"/>
    <a:srgbClr val="AE1135"/>
    <a:srgbClr val="E8BE3A"/>
    <a:srgbClr val="72021B"/>
    <a:srgbClr val="9C181C"/>
    <a:srgbClr val="2C602D"/>
    <a:srgbClr val="222622"/>
    <a:srgbClr val="1E367B"/>
    <a:srgbClr val="A6162F"/>
    <a:srgbClr val="B3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761" autoAdjust="0"/>
  </p:normalViewPr>
  <p:slideViewPr>
    <p:cSldViewPr snapToGrid="0" showGuides="1">
      <p:cViewPr varScale="1">
        <p:scale>
          <a:sx n="105" d="100"/>
          <a:sy n="105" d="100"/>
        </p:scale>
        <p:origin x="1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7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2081" cy="5564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 flipH="1">
            <a:off x="0" y="3884023"/>
            <a:ext cx="9144000" cy="2973977"/>
            <a:chOff x="788988" y="3014663"/>
            <a:chExt cx="7566026" cy="3506788"/>
          </a:xfrm>
        </p:grpSpPr>
        <p:sp>
          <p:nvSpPr>
            <p:cNvPr id="16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300" y="4711998"/>
            <a:ext cx="6858000" cy="1551688"/>
          </a:xfrm>
        </p:spPr>
        <p:txBody>
          <a:bodyPr anchor="b">
            <a:noAutofit/>
          </a:bodyPr>
          <a:lstStyle>
            <a:lvl1pPr algn="r">
              <a:defRPr sz="5400" b="1" i="0" cap="small" baseline="0">
                <a:solidFill>
                  <a:srgbClr val="1C1F1C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6300" y="6134100"/>
            <a:ext cx="6858000" cy="711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cap="small" baseline="0">
                <a:solidFill>
                  <a:srgbClr val="AE11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/>
            </a:lvl1pPr>
          </a:lstStyle>
          <a:p>
            <a:fld id="{ACC9C451-86A5-4877-BC2B-56C7505A3B3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5071518"/>
            <a:ext cx="9144000" cy="1786482"/>
            <a:chOff x="0" y="5071518"/>
            <a:chExt cx="9144000" cy="178648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AE1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720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E8B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1C1F1C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rgbClr val="1C1F1C"/>
                </a:solidFill>
              </a:defRPr>
            </a:lvl1pPr>
            <a:lvl2pPr>
              <a:defRPr>
                <a:solidFill>
                  <a:srgbClr val="1C1F1C"/>
                </a:solidFill>
              </a:defRPr>
            </a:lvl2pPr>
            <a:lvl3pPr>
              <a:defRPr>
                <a:solidFill>
                  <a:srgbClr val="1C1F1C"/>
                </a:solidFill>
              </a:defRPr>
            </a:lvl3pPr>
            <a:lvl4pPr>
              <a:defRPr>
                <a:solidFill>
                  <a:srgbClr val="1C1F1C"/>
                </a:solidFill>
              </a:defRPr>
            </a:lvl4pPr>
            <a:lvl5pPr>
              <a:defRPr>
                <a:solidFill>
                  <a:srgbClr val="1C1F1C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5720633"/>
            <a:ext cx="2057400" cy="365125"/>
          </a:xfrm>
        </p:spPr>
        <p:txBody>
          <a:bodyPr/>
          <a:lstStyle>
            <a:lvl1pPr>
              <a:defRPr>
                <a:solidFill>
                  <a:srgbClr val="72021B"/>
                </a:solidFill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>
            <a:lvl1pPr algn="l">
              <a:defRPr>
                <a:solidFill>
                  <a:srgbClr val="72021B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4039852" y="6356350"/>
            <a:ext cx="1064296" cy="365125"/>
          </a:xfrm>
        </p:spPr>
        <p:txBody>
          <a:bodyPr/>
          <a:lstStyle>
            <a:lvl1pPr algn="ctr">
              <a:defRPr>
                <a:solidFill>
                  <a:srgbClr val="72021B"/>
                </a:solidFill>
              </a:defRPr>
            </a:lvl1pPr>
          </a:lstStyle>
          <a:p>
            <a:fld id="{ACC9C451-86A5-4877-BC2B-56C7505A3B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presentationg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C451-86A5-4877-BC2B-56C7505A3B3C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-88899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7" tooltip="PresentationGo!"/>
              </a:rPr>
              <a:t>presentationgo.com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50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4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pUkh64GA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youtube.com/watch?v=ZvkXr2s0_Hk&amp;t=188s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AgNo8Mvv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fb.watch/6yyrnQ8j8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https://images.emojiterra.com/google/android-10/512px/1f5e3.png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hyperlink" Target="https://wales.britishcouncil.org/en/languages-future-foreign-languages-wales-and-uk-need-become-truly-global-nations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www.youtube.com/watch?v=EtQXHVmWXCQ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cervantes.es/lengua/anuario/anuario_20/default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0655" y="5210762"/>
            <a:ext cx="7888019" cy="15516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Lingua Spagnola</a:t>
            </a:r>
            <a:br>
              <a:rPr lang="en-US" sz="4400" dirty="0"/>
            </a:br>
            <a:r>
              <a:rPr lang="en-US" sz="4400" dirty="0" err="1"/>
              <a:t>Cultura</a:t>
            </a:r>
            <a:r>
              <a:rPr lang="en-US" sz="4400" dirty="0"/>
              <a:t> e </a:t>
            </a:r>
            <a:r>
              <a:rPr lang="en-US" sz="4400" dirty="0" err="1"/>
              <a:t>letteratura</a:t>
            </a:r>
            <a:r>
              <a:rPr lang="en-US" sz="4400" dirty="0"/>
              <a:t> Spagnola</a:t>
            </a:r>
            <a:br>
              <a:rPr lang="en-US" sz="4400" dirty="0"/>
            </a:br>
            <a:r>
              <a:rPr lang="en-US" sz="2800" dirty="0"/>
              <a:t>SDS di Lingue e </a:t>
            </a:r>
            <a:r>
              <a:rPr lang="en-US" sz="2800" dirty="0" err="1"/>
              <a:t>Letterature</a:t>
            </a:r>
            <a:r>
              <a:rPr lang="en-US" sz="2800" dirty="0"/>
              <a:t> </a:t>
            </a:r>
            <a:r>
              <a:rPr lang="en-US" sz="2800" dirty="0" err="1"/>
              <a:t>Straniere</a:t>
            </a:r>
            <a:r>
              <a:rPr lang="en-US" sz="2800" dirty="0"/>
              <a:t> di Ragusa </a:t>
            </a:r>
            <a:r>
              <a:rPr lang="en-US" sz="2800" dirty="0" err="1"/>
              <a:t>Ibla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80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l sito web Rethinking Guernica">
            <a:extLst>
              <a:ext uri="{FF2B5EF4-FFF2-40B4-BE49-F238E27FC236}">
                <a16:creationId xmlns:a16="http://schemas.microsoft.com/office/drawing/2014/main" id="{D48E71F5-903D-734E-AF9F-5EF3C058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50" y="4693965"/>
            <a:ext cx="4595350" cy="184494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7E922D-A4B8-0F41-94C2-F5DD32C4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4565" y="-2108200"/>
            <a:ext cx="7886700" cy="1325563"/>
          </a:xfrm>
        </p:spPr>
        <p:txBody>
          <a:bodyPr/>
          <a:lstStyle/>
          <a:p>
            <a:endParaRPr lang="it-AF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98F5BC-7EFE-7F42-AB7C-7B180327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5" y="247973"/>
            <a:ext cx="5209452" cy="2935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La presenza dello spagnolo nell’ambito della cultura</a:t>
            </a:r>
          </a:p>
          <a:p>
            <a:pPr marL="0" indent="0" algn="just">
              <a:buNone/>
            </a:pPr>
            <a:r>
              <a:rPr lang="it-IT" sz="2200" dirty="0"/>
              <a:t>Di estremo interesse sono le attività economiche vincolate ai </a:t>
            </a:r>
            <a:r>
              <a:rPr lang="it-IT" sz="2200" b="1" dirty="0"/>
              <a:t>settori culturali</a:t>
            </a:r>
            <a:r>
              <a:rPr lang="it-IT" sz="2200" dirty="0"/>
              <a:t> come l’editoria, l’impresa audiovisiva e multimediale, la quale include attività correlate al cinema, alla televisione e alla </a:t>
            </a:r>
            <a:r>
              <a:rPr lang="it-IT" sz="2200" dirty="0">
                <a:hlinkClick r:id="rId3"/>
              </a:rPr>
              <a:t>musica</a:t>
            </a:r>
            <a:r>
              <a:rPr lang="it-IT" sz="2200" dirty="0"/>
              <a:t>. Altrettanto importanti sono i settori delle arti plastiche, sceniche e al patrimonio, archivistico e bibliotecario.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5ADD8F-F850-4A4E-92B3-B93AAD31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8" name="Picture 10" descr="Las Meninas, la magnum opus di Diego Velázquez">
            <a:extLst>
              <a:ext uri="{FF2B5EF4-FFF2-40B4-BE49-F238E27FC236}">
                <a16:creationId xmlns:a16="http://schemas.microsoft.com/office/drawing/2014/main" id="{BDBCA129-7EE8-0148-B179-14519047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98" y="510167"/>
            <a:ext cx="3149557" cy="346399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ED4F525-4023-A84E-9D81-E450F095C24C}"/>
              </a:ext>
            </a:extLst>
          </p:cNvPr>
          <p:cNvSpPr/>
          <p:nvPr/>
        </p:nvSpPr>
        <p:spPr>
          <a:xfrm>
            <a:off x="161844" y="3429000"/>
            <a:ext cx="438680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La spagnolo ha conquistato 11 premi Nobel. Due paesi ispanofoni (Spagna e Argentina) si trovano fra i 15 principali produttori di libri al mondo e la </a:t>
            </a:r>
            <a:r>
              <a:rPr lang="it-IT" sz="2200" i="1" dirty="0">
                <a:hlinkClick r:id="rId5"/>
              </a:rPr>
              <a:t>Feria del libro de Guadalajar</a:t>
            </a:r>
            <a:r>
              <a:rPr lang="it-IT" sz="2200" dirty="0">
                <a:hlinkClick r:id="rId5"/>
              </a:rPr>
              <a:t>a </a:t>
            </a:r>
            <a:r>
              <a:rPr lang="it-IT" sz="2200" dirty="0"/>
              <a:t>è la seconda al mondo per presenza editoriale (2000 case editrici di più di 43 paesi) e affluenza (600 mila visitatori)</a:t>
            </a:r>
            <a:r>
              <a:rPr lang="it-AF" sz="2200" dirty="0"/>
              <a:t>.</a:t>
            </a:r>
          </a:p>
        </p:txBody>
      </p:sp>
      <p:pic>
        <p:nvPicPr>
          <p:cNvPr id="7182" name="Picture 14" descr="Madrid acoge la feria más importante de libros antiguos de España">
            <a:extLst>
              <a:ext uri="{FF2B5EF4-FFF2-40B4-BE49-F238E27FC236}">
                <a16:creationId xmlns:a16="http://schemas.microsoft.com/office/drawing/2014/main" id="{196F8A70-6CE2-0D4C-A2EB-3DEF5E4A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054">
            <a:off x="4652355" y="3354409"/>
            <a:ext cx="2277189" cy="12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8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8E8DB614-3E75-C644-8928-E72BB159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365"/>
            <a:ext cx="9143999" cy="1250850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SDS di Lingue e </a:t>
            </a:r>
            <a:r>
              <a:rPr lang="en-US" sz="3200" dirty="0" err="1"/>
              <a:t>Letterature</a:t>
            </a:r>
            <a:r>
              <a:rPr lang="en-US" sz="3200" dirty="0"/>
              <a:t> </a:t>
            </a:r>
            <a:r>
              <a:rPr lang="en-US" sz="3200" dirty="0" err="1"/>
              <a:t>Straniere</a:t>
            </a:r>
            <a:r>
              <a:rPr lang="en-US" sz="3200" dirty="0"/>
              <a:t> di Ragusa </a:t>
            </a:r>
            <a:r>
              <a:rPr lang="en-US" sz="3200" dirty="0" err="1"/>
              <a:t>Ibla</a:t>
            </a:r>
            <a:br>
              <a:rPr lang="it-AF" sz="3200" dirty="0"/>
            </a:br>
            <a:r>
              <a:rPr lang="it-AF" sz="3200" dirty="0"/>
              <a:t>La nostra offerta formativa</a:t>
            </a:r>
          </a:p>
        </p:txBody>
      </p:sp>
      <p:pic>
        <p:nvPicPr>
          <p:cNvPr id="2050" name="Picture 2" descr="Resumen de Don Quijote: primera parte">
            <a:extLst>
              <a:ext uri="{FF2B5EF4-FFF2-40B4-BE49-F238E27FC236}">
                <a16:creationId xmlns:a16="http://schemas.microsoft.com/office/drawing/2014/main" id="{D9217EF2-9148-4845-B1AB-3BEE85E46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73215"/>
            <a:ext cx="9144000" cy="55624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C6D342BD-3A86-49C4-B21E-AD203589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Your Date Here</a:t>
            </a: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FE813769-A8BE-434B-AF1B-AC0E5D05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Your Footer Here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C5FD7-3F46-BB44-BF5D-4E19892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C9C451-86A5-4877-BC2B-56C7505A3B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7AE1F-283B-AF40-9BE8-D194F00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46811"/>
          </a:xfrm>
          <a:solidFill>
            <a:srgbClr val="E8BE3A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/>
              <a:t>Laurea triennale in </a:t>
            </a:r>
            <a:r>
              <a:rPr lang="it-IT" sz="3600" i="1" dirty="0"/>
              <a:t>Mediazione linguistica e interculturale</a:t>
            </a:r>
            <a:endParaRPr lang="it-AF" sz="36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7A1F4-C994-294D-ACEA-1FF5D1A0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1913860"/>
            <a:ext cx="5868365" cy="457901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Primo anno:</a:t>
            </a:r>
            <a:endParaRPr lang="it-AF" b="1" dirty="0"/>
          </a:p>
          <a:p>
            <a:r>
              <a:rPr lang="it-IT" b="1" dirty="0"/>
              <a:t>Lingua e traduzione spagnola 1 (9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b="1" dirty="0"/>
          </a:p>
          <a:p>
            <a:pPr marL="0" indent="0">
              <a:buNone/>
            </a:pPr>
            <a:endParaRPr lang="it-AF" b="1" dirty="0"/>
          </a:p>
          <a:p>
            <a:pPr marL="0" indent="0">
              <a:buNone/>
            </a:pPr>
            <a:r>
              <a:rPr lang="it-IT" b="1" dirty="0"/>
              <a:t>Secondo anno:</a:t>
            </a:r>
            <a:endParaRPr lang="it-AF" b="1" dirty="0"/>
          </a:p>
          <a:p>
            <a:r>
              <a:rPr lang="it-IT" b="1" dirty="0"/>
              <a:t>Lingua e traduzione spagnola 2 (9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b="1" dirty="0"/>
          </a:p>
          <a:p>
            <a:r>
              <a:rPr lang="it-IT" b="1" dirty="0"/>
              <a:t>Cultura e letteratura spagnola 1 (6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b="1" dirty="0"/>
          </a:p>
          <a:p>
            <a:pPr marL="0" indent="0">
              <a:buNone/>
            </a:pPr>
            <a:endParaRPr lang="it-AF" b="1" dirty="0"/>
          </a:p>
          <a:p>
            <a:pPr marL="0" indent="0">
              <a:buNone/>
            </a:pPr>
            <a:r>
              <a:rPr lang="it-IT" b="1" dirty="0"/>
              <a:t>Terzo anno:</a:t>
            </a:r>
            <a:endParaRPr lang="it-AF" b="1" dirty="0"/>
          </a:p>
          <a:p>
            <a:r>
              <a:rPr lang="it-IT" b="1" dirty="0"/>
              <a:t>Linguaggi settoriali e traduzione</a:t>
            </a:r>
          </a:p>
          <a:p>
            <a:pPr marL="0" indent="0">
              <a:buNone/>
            </a:pPr>
            <a:r>
              <a:rPr lang="it-IT" b="1" dirty="0"/>
              <a:t>spagnola (9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b="1" dirty="0"/>
          </a:p>
          <a:p>
            <a:r>
              <a:rPr lang="it-IT" b="1" dirty="0"/>
              <a:t>Cultura e letteratura spagnola 2 (9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3CC81-9ECD-8645-A1EF-B0CF5B03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34 Ñ ideas | spanish alphabet, alphabet, words">
            <a:extLst>
              <a:ext uri="{FF2B5EF4-FFF2-40B4-BE49-F238E27FC236}">
                <a16:creationId xmlns:a16="http://schemas.microsoft.com/office/drawing/2014/main" id="{CA603EAB-1E97-1342-9D9E-A79F6D70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38" y="2430682"/>
            <a:ext cx="3472362" cy="31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2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7AE1F-283B-AF40-9BE8-D194F00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46811"/>
          </a:xfrm>
          <a:solidFill>
            <a:srgbClr val="E8BE3A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/>
              <a:t>Laurea magistrale in </a:t>
            </a:r>
            <a:r>
              <a:rPr lang="it-IT" sz="3600" i="1" dirty="0"/>
              <a:t>Scienze linguistiche per </a:t>
            </a:r>
            <a:r>
              <a:rPr lang="it-IT" sz="3600" i="1" dirty="0" err="1"/>
              <a:t>l’intercultura</a:t>
            </a:r>
            <a:r>
              <a:rPr lang="it-IT" sz="3600" i="1" dirty="0"/>
              <a:t> e la formazione</a:t>
            </a:r>
            <a:endParaRPr lang="it-AF" sz="36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7A1F4-C994-294D-ACEA-1FF5D1A0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62" y="1791574"/>
            <a:ext cx="5868365" cy="327485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Primo anno:</a:t>
            </a:r>
            <a:endParaRPr lang="it-AF" b="1" dirty="0"/>
          </a:p>
          <a:p>
            <a:pPr marL="0" indent="0">
              <a:buNone/>
            </a:pPr>
            <a:r>
              <a:rPr lang="it-IT" b="1" dirty="0"/>
              <a:t>Lingua spagnola (9 </a:t>
            </a:r>
            <a:r>
              <a:rPr lang="it-IT" b="1" dirty="0" err="1"/>
              <a:t>cfu</a:t>
            </a:r>
            <a:r>
              <a:rPr lang="it-IT" b="1" dirty="0"/>
              <a:t>)</a:t>
            </a:r>
            <a:endParaRPr lang="it-AF" b="1" dirty="0"/>
          </a:p>
          <a:p>
            <a:pPr marL="0" indent="0">
              <a:buNone/>
            </a:pPr>
            <a:r>
              <a:rPr lang="it-AF" b="1" dirty="0"/>
              <a:t>Literatura española (9 cfu)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Secondo anno:</a:t>
            </a:r>
            <a:endParaRPr lang="it-AF" b="1" dirty="0"/>
          </a:p>
          <a:p>
            <a:pPr marL="0" indent="0">
              <a:buNone/>
            </a:pPr>
            <a:r>
              <a:rPr lang="it-IT" b="1" dirty="0"/>
              <a:t>Laboratorio di lingua </a:t>
            </a:r>
          </a:p>
          <a:p>
            <a:pPr marL="0" indent="0">
              <a:buNone/>
            </a:pPr>
            <a:r>
              <a:rPr lang="it-IT" b="1" dirty="0"/>
              <a:t>spagnola (4cfu)</a:t>
            </a:r>
            <a:endParaRPr lang="it-AF" b="1" dirty="0"/>
          </a:p>
          <a:p>
            <a:pPr marL="0" indent="0">
              <a:buNone/>
            </a:pPr>
            <a:endParaRPr lang="it-AF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3CC81-9ECD-8645-A1EF-B0CF5B03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Yo quiero aprender español - Photos | Facebook">
            <a:extLst>
              <a:ext uri="{FF2B5EF4-FFF2-40B4-BE49-F238E27FC236}">
                <a16:creationId xmlns:a16="http://schemas.microsoft.com/office/drawing/2014/main" id="{4892143C-B3AB-3D4A-8FF8-0AD6706E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17" y="2270076"/>
            <a:ext cx="4373621" cy="32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9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26E653B-978F-7C4A-A708-F8C0D02A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97" y="1084881"/>
            <a:ext cx="8324049" cy="535460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it-IT" dirty="0"/>
              <a:t>Padroneggiare gli strumenti espressivi indispensabili per gestire l’interazione comunicativa verbale in vari contesti;</a:t>
            </a:r>
            <a:endParaRPr lang="it-AF" dirty="0"/>
          </a:p>
          <a:p>
            <a:pPr lvl="0" algn="just"/>
            <a:r>
              <a:rPr lang="it-IT" dirty="0"/>
              <a:t>Leggere, comprendere e interpretare testi scritti di vario tipo;</a:t>
            </a:r>
            <a:endParaRPr lang="it-AF" dirty="0"/>
          </a:p>
          <a:p>
            <a:pPr lvl="0" algn="just"/>
            <a:r>
              <a:rPr lang="it-IT" dirty="0"/>
              <a:t>Produrre testi di vario tipo in relazione ai differenti scopi comunicativi;</a:t>
            </a:r>
            <a:endParaRPr lang="it-AF" dirty="0"/>
          </a:p>
          <a:p>
            <a:pPr lvl="0" algn="just"/>
            <a:r>
              <a:rPr lang="it-IT" dirty="0"/>
              <a:t>Saper riconoscere i molteplici rapporti e stabilire raffronti tra la L1 e la L2;</a:t>
            </a:r>
          </a:p>
          <a:p>
            <a:pPr lvl="0" algn="just"/>
            <a:r>
              <a:rPr lang="it-IT" dirty="0"/>
              <a:t>Acquisire i fondamenti teorici della moderna scienza della traduzione e saper applicare strategie traduttive che consentano di riformulare specifici atti linguistici in italiano ovvero in spagnolo, mantenendo il più possibile la qualità semantico-pragmatica del testo fonte;</a:t>
            </a:r>
          </a:p>
          <a:p>
            <a:pPr lvl="0" algn="just"/>
            <a:r>
              <a:rPr lang="it-IT" dirty="0"/>
              <a:t>Incrementare la conoscenza delle norme sociali che determinano gli usi linguistici e consolidare il riconoscimento e l’uso adeguato dei diversi registri sociolinguistici;</a:t>
            </a:r>
            <a:endParaRPr lang="it-AF" dirty="0"/>
          </a:p>
          <a:p>
            <a:pPr lvl="0" algn="just"/>
            <a:r>
              <a:rPr lang="it-IT" dirty="0"/>
              <a:t>Sistematizzare strutture e meccanismi linguistici a vari livelli: morfo-sintattico, semantico-lessicale, testuale e pragmatico;</a:t>
            </a:r>
            <a:endParaRPr lang="it-AF" dirty="0"/>
          </a:p>
          <a:p>
            <a:pPr marL="0" indent="0">
              <a:buNone/>
            </a:pPr>
            <a:endParaRPr lang="it-AF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5D4DE-CA36-5A4C-A877-31DB5ABD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51B445-1CFA-934A-850C-AEEA3725D442}"/>
              </a:ext>
            </a:extLst>
          </p:cNvPr>
          <p:cNvSpPr/>
          <p:nvPr/>
        </p:nvSpPr>
        <p:spPr>
          <a:xfrm>
            <a:off x="393539" y="418511"/>
            <a:ext cx="8113853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Obiettivi degli insegnamenti linguistici</a:t>
            </a:r>
            <a:endParaRPr lang="it-AF" sz="2800" b="1" dirty="0"/>
          </a:p>
        </p:txBody>
      </p:sp>
    </p:spTree>
    <p:extLst>
      <p:ext uri="{BB962C8B-B14F-4D97-AF65-F5344CB8AC3E}">
        <p14:creationId xmlns:p14="http://schemas.microsoft.com/office/powerpoint/2010/main" val="24274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26E653B-978F-7C4A-A708-F8C0D02A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97" y="1084881"/>
            <a:ext cx="8324049" cy="5354608"/>
          </a:xfrm>
        </p:spPr>
        <p:txBody>
          <a:bodyPr>
            <a:normAutofit/>
          </a:bodyPr>
          <a:lstStyle/>
          <a:p>
            <a:pPr algn="just" fontAlgn="base"/>
            <a:r>
              <a:rPr lang="it-IT" dirty="0"/>
              <a:t>identificare le diverse varietà di spagnolo e riconoscerne le caratteristiche;</a:t>
            </a:r>
          </a:p>
          <a:p>
            <a:pPr algn="just" fontAlgn="base"/>
            <a:r>
              <a:rPr lang="it-IT" dirty="0"/>
              <a:t>essere capaci di comprendere e analizzare testi specializzati di diversi ambiti (giuridico, politico, scientifico) e in lingua non standard (</a:t>
            </a:r>
            <a:r>
              <a:rPr lang="it-IT" dirty="0" err="1"/>
              <a:t>Spanglish</a:t>
            </a:r>
            <a:r>
              <a:rPr lang="it-IT" dirty="0"/>
              <a:t>, gerghi);</a:t>
            </a:r>
          </a:p>
          <a:p>
            <a:pPr algn="just" fontAlgn="base"/>
            <a:r>
              <a:rPr lang="it-IT" dirty="0"/>
              <a:t>avere una conoscenza profonda dei temi e fenomeni politici e culturali trattati durante i corsi;</a:t>
            </a:r>
          </a:p>
          <a:p>
            <a:pPr algn="just" fontAlgn="base"/>
            <a:r>
              <a:rPr lang="it-IT" dirty="0"/>
              <a:t>essere in grado di produrre testi specializzati brevi e saggi critici brevi in lingua spagnola;</a:t>
            </a:r>
          </a:p>
          <a:p>
            <a:pPr algn="just" fontAlgn="base"/>
            <a:r>
              <a:rPr lang="it-IT" dirty="0"/>
              <a:t>realizzare analisi testuali a livello pragmatico e lessicologico-semantico;</a:t>
            </a:r>
          </a:p>
          <a:p>
            <a:pPr fontAlgn="base"/>
            <a:endParaRPr lang="it-IT" dirty="0"/>
          </a:p>
          <a:p>
            <a:pPr marL="0" indent="0">
              <a:buNone/>
            </a:pPr>
            <a:endParaRPr lang="it-AF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FC771-705D-F845-8C2A-96C2906B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5D4DE-CA36-5A4C-A877-31DB5ABD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51B445-1CFA-934A-850C-AEEA3725D442}"/>
              </a:ext>
            </a:extLst>
          </p:cNvPr>
          <p:cNvSpPr/>
          <p:nvPr/>
        </p:nvSpPr>
        <p:spPr>
          <a:xfrm>
            <a:off x="393539" y="418511"/>
            <a:ext cx="8113853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Obiettivi degli insegnamenti linguistici</a:t>
            </a:r>
            <a:endParaRPr lang="it-AF" sz="2800" b="1" dirty="0"/>
          </a:p>
        </p:txBody>
      </p:sp>
    </p:spTree>
    <p:extLst>
      <p:ext uri="{BB962C8B-B14F-4D97-AF65-F5344CB8AC3E}">
        <p14:creationId xmlns:p14="http://schemas.microsoft.com/office/powerpoint/2010/main" val="69531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26E653B-978F-7C4A-A708-F8C0D02A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97" y="1084881"/>
            <a:ext cx="8324049" cy="5354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b="1" dirty="0"/>
              <a:t>Gli obiettivi relativi alle abilità comunicative verranno calibrati in base a quanto stabilito dal Consiglio d’Europa secondo i seguenti livelli: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altLang="it-IT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>
              <a:spcBef>
                <a:spcPts val="2200"/>
              </a:spcBef>
              <a:buNone/>
            </a:pPr>
            <a:r>
              <a:rPr lang="it-IT" altLang="it-IT" sz="26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Per tutte le annualità sono previste le esercitazioni linguistiche a carico di collaboratori ed esperti linguistici di madrelingua.</a:t>
            </a:r>
            <a:endParaRPr lang="it-IT" sz="2600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FC771-705D-F845-8C2A-96C2906B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5D4DE-CA36-5A4C-A877-31DB5ABD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51B445-1CFA-934A-850C-AEEA3725D442}"/>
              </a:ext>
            </a:extLst>
          </p:cNvPr>
          <p:cNvSpPr/>
          <p:nvPr/>
        </p:nvSpPr>
        <p:spPr>
          <a:xfrm>
            <a:off x="393539" y="418511"/>
            <a:ext cx="8113853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Obiettivi degli insegnamenti linguistici</a:t>
            </a:r>
            <a:endParaRPr lang="it-AF" sz="2800" b="1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ADEBF6F-7C74-CC4F-AF1C-DD739560A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05297"/>
              </p:ext>
            </p:extLst>
          </p:nvPr>
        </p:nvGraphicFramePr>
        <p:xfrm>
          <a:off x="2538090" y="2200057"/>
          <a:ext cx="464929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45">
                  <a:extLst>
                    <a:ext uri="{9D8B030D-6E8A-4147-A177-3AD203B41FA5}">
                      <a16:colId xmlns:a16="http://schemas.microsoft.com/office/drawing/2014/main" val="3692700435"/>
                    </a:ext>
                  </a:extLst>
                </a:gridCol>
                <a:gridCol w="2343546">
                  <a:extLst>
                    <a:ext uri="{9D8B030D-6E8A-4147-A177-3AD203B41FA5}">
                      <a16:colId xmlns:a16="http://schemas.microsoft.com/office/drawing/2014/main" val="490295959"/>
                    </a:ext>
                  </a:extLst>
                </a:gridCol>
              </a:tblGrid>
              <a:tr h="302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Triennale: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Magistrale: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60165"/>
                  </a:ext>
                </a:extLst>
              </a:tr>
              <a:tr h="302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 anno A2/B1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 anno C1/C2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07096"/>
                  </a:ext>
                </a:extLst>
              </a:tr>
              <a:tr h="302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 anno B1/B2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 anno C2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41473"/>
                  </a:ext>
                </a:extLst>
              </a:tr>
              <a:tr h="529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 anno B1/C1</a:t>
                      </a:r>
                    </a:p>
                    <a:p>
                      <a:endParaRPr lang="it-AF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AF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3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5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D4FB288-E63E-41DE-AE91-0EC91D8C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66" y="219919"/>
            <a:ext cx="6736467" cy="648182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it-IT" sz="3100" dirty="0"/>
            </a:br>
            <a:br>
              <a:rPr lang="it-IT" sz="3100" dirty="0"/>
            </a:br>
            <a:r>
              <a:rPr lang="it-IT" sz="3100" dirty="0"/>
              <a:t>Obiettivi degli insegnamenti letterari</a:t>
            </a:r>
            <a:br>
              <a:rPr lang="it-AF" dirty="0"/>
            </a:br>
            <a:endParaRPr lang="en-US" dirty="0"/>
          </a:p>
        </p:txBody>
      </p:sp>
      <p:pic>
        <p:nvPicPr>
          <p:cNvPr id="12" name="Segnaposto contenuto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05B197-16E7-2F4F-89B7-ECEE24880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9062977" cy="3428999"/>
          </a:xfrm>
          <a:noFill/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5ED487-FAEB-6446-B767-0B7A1B0B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Your Date Here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1765266-18FD-40B9-8B5C-4BA318FC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Your Footer Here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12EEE7-99BB-DC4D-8A7E-F6E7691C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C9C451-86A5-4877-BC2B-56C7505A3B3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B3A375-EDA2-CA45-A551-91281AE4EC49}"/>
              </a:ext>
            </a:extLst>
          </p:cNvPr>
          <p:cNvSpPr txBox="1"/>
          <p:nvPr/>
        </p:nvSpPr>
        <p:spPr>
          <a:xfrm>
            <a:off x="300863" y="1138693"/>
            <a:ext cx="846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b="1" dirty="0"/>
              <a:t>Conoscere tendenze estetiche, movimenti, autori e opere letterarie peninsulari, dal Medioevo alla contemporaneità.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b="1" dirty="0"/>
              <a:t>Conoscere i contesti storici e materiali di produzione dei fenomeni letterari relativamente al periodo oggetto di studio.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b="1" dirty="0"/>
              <a:t>Comprendere ed interpretare i testi proposti, analizzandoli in relazione con le circostanze di produzione (sociali, storiche e politiche) e cogliendone i rimandi intertestuali.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b="1" dirty="0"/>
              <a:t>Saper analizzare puntualmente i vari livelli del testo letterario.</a:t>
            </a:r>
            <a:endParaRPr lang="it-AF" b="1" dirty="0"/>
          </a:p>
        </p:txBody>
      </p:sp>
    </p:spTree>
    <p:extLst>
      <p:ext uri="{BB962C8B-B14F-4D97-AF65-F5344CB8AC3E}">
        <p14:creationId xmlns:p14="http://schemas.microsoft.com/office/powerpoint/2010/main" val="52141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BED4B-E3E1-234A-B404-4535632D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8" y="144838"/>
            <a:ext cx="8098661" cy="1823198"/>
          </a:xfrm>
        </p:spPr>
        <p:txBody>
          <a:bodyPr>
            <a:normAutofit/>
          </a:bodyPr>
          <a:lstStyle/>
          <a:p>
            <a:pPr algn="ctr"/>
            <a:r>
              <a:rPr lang="it-AF" sz="3200" dirty="0"/>
              <a:t>Mobilità internazionale</a:t>
            </a:r>
            <a:br>
              <a:rPr lang="it-AF" sz="3200" dirty="0"/>
            </a:br>
            <a:r>
              <a:rPr lang="it-AF" sz="2800" b="0" dirty="0"/>
              <a:t>Destinazioni Erasmus in Spagna:</a:t>
            </a:r>
            <a:br>
              <a:rPr lang="it-AF" sz="2800" b="0" dirty="0"/>
            </a:br>
            <a:r>
              <a:rPr lang="it-AF" sz="2800" b="0" dirty="0"/>
              <a:t>Barcelona, Córdoba, Sevilla, Valencia, Murcia, Santiago de Compostela, Valladolid, Las Palmas de Gran Canaria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50CB07-26C4-1242-975F-59D2F4D4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44" name="Picture 20" descr="Alcazar Royal En Séville, Espagne Photo stock - Image du stuc, europe:  14822500">
            <a:extLst>
              <a:ext uri="{FF2B5EF4-FFF2-40B4-BE49-F238E27FC236}">
                <a16:creationId xmlns:a16="http://schemas.microsoft.com/office/drawing/2014/main" id="{6395C52A-9656-3E4F-BAF6-F1545FBCC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31"/>
          <a:stretch/>
        </p:blipFill>
        <p:spPr bwMode="auto">
          <a:xfrm>
            <a:off x="7056459" y="2122494"/>
            <a:ext cx="2088000" cy="34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alencia: cosa fare, cosa vedere e dove dormire - Spagna.info">
            <a:extLst>
              <a:ext uri="{FF2B5EF4-FFF2-40B4-BE49-F238E27FC236}">
                <a16:creationId xmlns:a16="http://schemas.microsoft.com/office/drawing/2014/main" id="{4003AFA8-9251-A947-BE6D-5CD3BD3E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" y="4567591"/>
            <a:ext cx="5254905" cy="23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 giorno a Cordoba: la Mezquita e l&amp;#39;Alcazar » Food &amp;amp; Viaggi">
            <a:extLst>
              <a:ext uri="{FF2B5EF4-FFF2-40B4-BE49-F238E27FC236}">
                <a16:creationId xmlns:a16="http://schemas.microsoft.com/office/drawing/2014/main" id="{79D72293-8021-4B46-B70D-0DDB8563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655">
            <a:off x="200092" y="2088922"/>
            <a:ext cx="3645573" cy="28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 Posti da Urlo da Non Perdere a Córdoba | travelourplanet.com">
            <a:extLst>
              <a:ext uri="{FF2B5EF4-FFF2-40B4-BE49-F238E27FC236}">
                <a16:creationId xmlns:a16="http://schemas.microsoft.com/office/drawing/2014/main" id="{678EC8AF-E4B0-1A4B-8081-98B01EAF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2" y="1927822"/>
            <a:ext cx="3595897" cy="25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La Storia di Las Palmas">
            <a:extLst>
              <a:ext uri="{FF2B5EF4-FFF2-40B4-BE49-F238E27FC236}">
                <a16:creationId xmlns:a16="http://schemas.microsoft.com/office/drawing/2014/main" id="{0B61B0E1-8ABE-734E-BD2F-66CFCDA9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85">
            <a:off x="5684025" y="4528419"/>
            <a:ext cx="2943244" cy="20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8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ccia gialla, segno per i pellegrini sul camino de santiago in spagna, cammino  di santiago | Foto Premium">
            <a:extLst>
              <a:ext uri="{FF2B5EF4-FFF2-40B4-BE49-F238E27FC236}">
                <a16:creationId xmlns:a16="http://schemas.microsoft.com/office/drawing/2014/main" id="{BC794599-72A8-534B-A06C-DD52ECFC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125158"/>
            <a:ext cx="6193536" cy="6161342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20BC7CC-16CA-364D-A981-38D3CB754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altLang="it-AF" dirty="0">
                <a:solidFill>
                  <a:schemeClr val="tx1"/>
                </a:solidFill>
              </a:rPr>
              <a:t>Gracias por </a:t>
            </a:r>
            <a:r>
              <a:rPr lang="en-US" altLang="it-AF" dirty="0" err="1">
                <a:solidFill>
                  <a:schemeClr val="tx1"/>
                </a:solidFill>
              </a:rPr>
              <a:t>su</a:t>
            </a:r>
            <a:r>
              <a:rPr lang="en-US" altLang="it-AF" dirty="0">
                <a:solidFill>
                  <a:schemeClr val="tx1"/>
                </a:solidFill>
              </a:rPr>
              <a:t> </a:t>
            </a:r>
            <a:r>
              <a:rPr lang="en-US" altLang="it-AF" dirty="0" err="1">
                <a:solidFill>
                  <a:schemeClr val="tx1"/>
                </a:solidFill>
              </a:rPr>
              <a:t>atención</a:t>
            </a:r>
            <a:r>
              <a:rPr lang="en-US" altLang="it-AF" dirty="0">
                <a:solidFill>
                  <a:schemeClr val="tx1"/>
                </a:solidFill>
              </a:rPr>
              <a:t> y </a:t>
            </a:r>
            <a:r>
              <a:rPr lang="it-AF" dirty="0"/>
              <a:t>!buen camino!</a:t>
            </a:r>
            <a:r>
              <a:rPr lang="en-US" altLang="it-AF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11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C6BBE-05A2-7B4E-B664-EA672F0F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69" y="629423"/>
            <a:ext cx="7135706" cy="896516"/>
          </a:xfrm>
          <a:solidFill>
            <a:srgbClr val="FFC000"/>
          </a:solidFill>
        </p:spPr>
        <p:txBody>
          <a:bodyPr/>
          <a:lstStyle/>
          <a:p>
            <a:r>
              <a:rPr lang="it-IT" dirty="0"/>
              <a:t>Perché</a:t>
            </a:r>
            <a:r>
              <a:rPr lang="it-AF" dirty="0"/>
              <a:t> studiare lo spagnolo?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8AF45-EE2B-824A-94BF-9204A6F9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6" y="5642397"/>
            <a:ext cx="7649718" cy="71395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AF" sz="4400" b="1" dirty="0"/>
              <a:t>!Porque es la lengua del </a:t>
            </a:r>
            <a:r>
              <a:rPr lang="it-AF" sz="4400" b="1" dirty="0">
                <a:hlinkClick r:id="rId3"/>
              </a:rPr>
              <a:t>futuro</a:t>
            </a:r>
            <a:r>
              <a:rPr lang="it-AF" sz="4400" b="1" dirty="0"/>
              <a:t>!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40062-941D-924B-ACE0-75BAACD8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2" name="Immagine 21" descr="Immagine che contiene testo, esterni, via, folla&#10;&#10;Descrizione generata automaticamente">
            <a:extLst>
              <a:ext uri="{FF2B5EF4-FFF2-40B4-BE49-F238E27FC236}">
                <a16:creationId xmlns:a16="http://schemas.microsoft.com/office/drawing/2014/main" id="{58547B76-9CC3-0840-80FF-4E7C07D08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8" y="1694688"/>
            <a:ext cx="7135707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5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E492201-B477-464C-B986-E1332C49D76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I </a:t>
            </a:r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  <a:hlinkClick r:id="rId4"/>
              </a:rPr>
              <a:t>numeri</a:t>
            </a:r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dello</a:t>
            </a:r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spagnolo</a:t>
            </a:r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nel</a:t>
            </a:r>
            <a:r>
              <a:rPr lang="en-US" dirty="0">
                <a:solidFill>
                  <a:schemeClr val="tx1"/>
                </a:solidFill>
                <a:latin typeface="Athelas" panose="02000503000000020003" pitchFamily="2" charset="77"/>
                <a:cs typeface="Angsana New" panose="02020603050405020304" pitchFamily="18" charset="-34"/>
              </a:rPr>
              <a:t> mondo</a:t>
            </a:r>
          </a:p>
        </p:txBody>
      </p:sp>
      <p:pic>
        <p:nvPicPr>
          <p:cNvPr id="13" name="Segnaposto contenuto 11">
            <a:extLst>
              <a:ext uri="{FF2B5EF4-FFF2-40B4-BE49-F238E27FC236}">
                <a16:creationId xmlns:a16="http://schemas.microsoft.com/office/drawing/2014/main" id="{0F88406F-0BA4-454C-B003-13BC89D6F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2" y="1768825"/>
            <a:ext cx="8330476" cy="4145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74AE06-869F-9343-88A6-8F77DB7E3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0" y="474562"/>
            <a:ext cx="7546457" cy="50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D5BA8F-9F2E-7C4F-AC4E-D58BDDE57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5" y="876782"/>
            <a:ext cx="7400131" cy="51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89BCAF-4027-B24D-8D66-39A165CB0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8" y="708949"/>
            <a:ext cx="7496778" cy="51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B45A78D-3C78-884C-8094-8FC4DFC63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2" y="717630"/>
            <a:ext cx="7496778" cy="5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1152"/>
          </a:xfr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I numeri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spagnolo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8403" y="1265841"/>
            <a:ext cx="7581418" cy="53317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/>
              <a:t>Lo spagnolo è la seconda lingua</a:t>
            </a:r>
            <a:r>
              <a:rPr lang="it-AF" sz="2400" dirty="0"/>
              <a:t> </a:t>
            </a:r>
            <a:r>
              <a:rPr lang="it-IT" sz="2400" dirty="0"/>
              <a:t>al mondo, dopo il cinese, per numero di parlanti nativi. </a:t>
            </a:r>
            <a:r>
              <a:rPr lang="it-AF" sz="2400" dirty="0"/>
              <a:t>489 mil</a:t>
            </a:r>
            <a:r>
              <a:rPr lang="it-IT" sz="2400" dirty="0"/>
              <a:t>i</a:t>
            </a:r>
            <a:r>
              <a:rPr lang="it-AF" sz="2400" dirty="0"/>
              <a:t>on</a:t>
            </a:r>
            <a:r>
              <a:rPr lang="it-IT" sz="2400" dirty="0"/>
              <a:t>i</a:t>
            </a:r>
            <a:r>
              <a:rPr lang="it-AF" sz="2400" dirty="0"/>
              <a:t> </a:t>
            </a:r>
            <a:r>
              <a:rPr lang="it-IT" sz="2400" dirty="0"/>
              <a:t>di persone hanno lo spagnolo come lingua madre</a:t>
            </a:r>
            <a:r>
              <a:rPr lang="it-AF" sz="2400" dirty="0"/>
              <a:t>.</a:t>
            </a:r>
            <a:endParaRPr lang="it-IT" sz="24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/>
              <a:t>In totale, il numero di ispano-parlanti al mondo</a:t>
            </a:r>
            <a:r>
              <a:rPr lang="it-AF" sz="2400" dirty="0"/>
              <a:t> supera </a:t>
            </a:r>
            <a:r>
              <a:rPr lang="it-IT" sz="2400" dirty="0"/>
              <a:t>i</a:t>
            </a:r>
            <a:r>
              <a:rPr lang="it-AF" sz="2400" dirty="0"/>
              <a:t> </a:t>
            </a:r>
            <a:r>
              <a:rPr lang="it-AF" sz="2400" dirty="0">
                <a:hlinkClick r:id="rId4"/>
              </a:rPr>
              <a:t>585 </a:t>
            </a:r>
            <a:r>
              <a:rPr lang="it-IT" sz="2400" dirty="0">
                <a:hlinkClick r:id="rId4"/>
              </a:rPr>
              <a:t>milioni</a:t>
            </a:r>
            <a:r>
              <a:rPr lang="it-IT" sz="24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/>
              <a:t>È la seconda lingua più usta in ambito internazionale, sia negli scambi commerciali che in organizzazioni quali l’ONU.</a:t>
            </a:r>
            <a:endParaRPr lang="it-AF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/>
              <a:t>È la seconda lingua, dopo l’inglese, più utilizzata nel campo scientifico.</a:t>
            </a:r>
            <a:endParaRPr lang="it-AF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dirty="0"/>
              <a:t>È la terza lingua più diffusa i</a:t>
            </a:r>
            <a:r>
              <a:rPr lang="it-AF" sz="2400" dirty="0"/>
              <a:t>n Internet.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/>
              <a:t>I </a:t>
            </a:r>
            <a:r>
              <a:rPr lang="it-IT" sz="2400" dirty="0">
                <a:hlinkClick r:id="rId5"/>
              </a:rPr>
              <a:t>paesi ispanofoni </a:t>
            </a:r>
            <a:r>
              <a:rPr lang="it-IT" sz="2400" dirty="0"/>
              <a:t>detengono nel complesso il</a:t>
            </a:r>
            <a:r>
              <a:rPr lang="it-AF" sz="2400" dirty="0"/>
              <a:t> 7% del #PI</a:t>
            </a:r>
            <a:r>
              <a:rPr lang="it-IT" sz="2400" dirty="0"/>
              <a:t>L</a:t>
            </a:r>
            <a:r>
              <a:rPr lang="it-AF" sz="2400" dirty="0"/>
              <a:t> m</a:t>
            </a:r>
            <a:r>
              <a:rPr lang="it-IT" sz="2400" dirty="0"/>
              <a:t>o</a:t>
            </a:r>
            <a:r>
              <a:rPr lang="it-AF" sz="2400" dirty="0"/>
              <a:t>ndial</a:t>
            </a:r>
            <a:r>
              <a:rPr lang="it-IT" sz="2400" dirty="0"/>
              <a:t>e</a:t>
            </a:r>
            <a:r>
              <a:rPr lang="it-AF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9" name="Immagine 2" descr="🗣️ Persona Che Parla Emoji">
            <a:extLst>
              <a:ext uri="{FF2B5EF4-FFF2-40B4-BE49-F238E27FC236}">
                <a16:creationId xmlns:a16="http://schemas.microsoft.com/office/drawing/2014/main" id="{F9C00F25-6413-8848-B49C-13F3A74B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" y="1265841"/>
            <a:ext cx="748738" cy="7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3841EF94-032F-0F4E-AC6B-937E9C6191F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" y="2267927"/>
            <a:ext cx="706088" cy="72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E8B62E-1ACB-A147-9387-A738210541F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959" y="3205468"/>
            <a:ext cx="653381" cy="61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4BE6DFE-0505-344E-A270-B7C71BF93F3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" y="4074722"/>
            <a:ext cx="704492" cy="64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Immagine che contiene testo, monitor, elettronico, computer&#10;&#10;Descrizione generata automaticamente">
            <a:extLst>
              <a:ext uri="{FF2B5EF4-FFF2-40B4-BE49-F238E27FC236}">
                <a16:creationId xmlns:a16="http://schemas.microsoft.com/office/drawing/2014/main" id="{11740DFA-B665-7B48-94DF-489CB2B78A0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9" y="4811069"/>
            <a:ext cx="668765" cy="54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57DE873-C937-7D4D-98D7-ECC3D34C9BF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9" y="5511726"/>
            <a:ext cx="736934" cy="602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6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676" y="405114"/>
            <a:ext cx="7635674" cy="833377"/>
          </a:xfr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I numeri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spagnolo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666" y="2152891"/>
            <a:ext cx="8179684" cy="402407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 	Negli ultimi dieci anni gli ispano-parlanti sono</a:t>
            </a:r>
          </a:p>
          <a:p>
            <a:pPr marL="0" indent="0" algn="just">
              <a:buNone/>
            </a:pPr>
            <a:r>
              <a:rPr lang="it-IT" dirty="0"/>
              <a:t>	aumentati del </a:t>
            </a:r>
            <a:r>
              <a:rPr lang="it-AF" dirty="0"/>
              <a:t>30% </a:t>
            </a:r>
            <a:r>
              <a:rPr lang="it-IT" dirty="0"/>
              <a:t>e gli studenti di spagnolo del</a:t>
            </a:r>
          </a:p>
          <a:p>
            <a:pPr marL="0" indent="0" algn="just">
              <a:buNone/>
            </a:pPr>
            <a:r>
              <a:rPr lang="it-AF" dirty="0"/>
              <a:t> 60%</a:t>
            </a:r>
            <a:r>
              <a:rPr lang="it-IT" dirty="0"/>
              <a:t>: attualmente </a:t>
            </a:r>
            <a:r>
              <a:rPr lang="it-AF" dirty="0"/>
              <a:t>22 </a:t>
            </a:r>
            <a:r>
              <a:rPr lang="it-IT" dirty="0"/>
              <a:t>milioni</a:t>
            </a:r>
            <a:r>
              <a:rPr lang="it-AF" dirty="0"/>
              <a:t> d</a:t>
            </a:r>
            <a:r>
              <a:rPr lang="it-IT" dirty="0"/>
              <a:t>i persone studiano lo</a:t>
            </a:r>
          </a:p>
          <a:p>
            <a:pPr marL="0" indent="0" algn="just">
              <a:buNone/>
            </a:pPr>
            <a:r>
              <a:rPr lang="it-IT" dirty="0"/>
              <a:t> spagnolo</a:t>
            </a:r>
            <a:r>
              <a:rPr lang="it-AF" dirty="0"/>
              <a:t> com</a:t>
            </a:r>
            <a:r>
              <a:rPr lang="it-IT" dirty="0"/>
              <a:t>e lingua straniera nelle varie regioni del</a:t>
            </a:r>
          </a:p>
          <a:p>
            <a:pPr marL="0" indent="0" algn="just">
              <a:buNone/>
            </a:pPr>
            <a:r>
              <a:rPr lang="it-IT" dirty="0"/>
              <a:t> pianeta.</a:t>
            </a:r>
            <a:endParaRPr lang="it-AF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flipH="1">
            <a:off x="3113590" y="4838218"/>
            <a:ext cx="5694744" cy="1169042"/>
          </a:xfrm>
        </p:spPr>
        <p:txBody>
          <a:bodyPr/>
          <a:lstStyle/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Da </a:t>
            </a:r>
            <a:r>
              <a:rPr lang="it-IT" sz="1800" i="1" cap="all" dirty="0" err="1">
                <a:solidFill>
                  <a:schemeClr val="tx1"/>
                </a:solidFill>
              </a:rPr>
              <a:t>El</a:t>
            </a:r>
            <a:r>
              <a:rPr lang="it-IT" sz="1800" i="1" cap="all" dirty="0">
                <a:solidFill>
                  <a:schemeClr val="tx1"/>
                </a:solidFill>
              </a:rPr>
              <a:t> ESPAÑOL EN EL MUNDO. ANUARIO DEL INSTITUTO CERVANTES 2020</a:t>
            </a:r>
            <a:r>
              <a:rPr lang="it-IT" sz="1800" cap="all" dirty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hlinkClick r:id="rId3"/>
              </a:rPr>
              <a:t>https://cvc.cervantes.es/lengua/anuario/anuario_20/default.htm</a:t>
            </a:r>
            <a:endParaRPr lang="it-IT" sz="1800" cap="all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C7F25E-0E9B-EA4D-9FFA-8C62C19014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666" y="1973504"/>
            <a:ext cx="912230" cy="96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365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030_T_PGO_Flag-Spain-Template" id="{E96422C8-1975-404A-96EA-6AD039725EB8}" vid="{EA7D83EA-C801-463B-A629-19CDEC243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985</Words>
  <Application>Microsoft Macintosh PowerPoint</Application>
  <PresentationFormat>Presentazione su schermo (4:3)</PresentationFormat>
  <Paragraphs>113</Paragraphs>
  <Slides>19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Athelas</vt:lpstr>
      <vt:lpstr>Calibri</vt:lpstr>
      <vt:lpstr>Calibri Light</vt:lpstr>
      <vt:lpstr>Open Sans</vt:lpstr>
      <vt:lpstr>Custom Design</vt:lpstr>
      <vt:lpstr>Lingua Spagnola Cultura e letteratura Spagnola SDS di Lingue e Letterature Straniere di Ragusa Ibla </vt:lpstr>
      <vt:lpstr>Perché studiare lo spagnolo?</vt:lpstr>
      <vt:lpstr>I numeri dello spagnolo nel mondo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numeri dello spagnolo</vt:lpstr>
      <vt:lpstr>I numeri dello spagnolo</vt:lpstr>
      <vt:lpstr>Presentazione standard di PowerPoint</vt:lpstr>
      <vt:lpstr>SDS di Lingue e Letterature Straniere di Ragusa Ibla La nostra offerta formativa</vt:lpstr>
      <vt:lpstr>Laurea triennale in Mediazione linguistica e interculturale</vt:lpstr>
      <vt:lpstr>Laurea magistrale in Scienze linguistiche per l’intercultura e la formazione</vt:lpstr>
      <vt:lpstr>Presentazione standard di PowerPoint</vt:lpstr>
      <vt:lpstr>Presentazione standard di PowerPoint</vt:lpstr>
      <vt:lpstr>Presentazione standard di PowerPoint</vt:lpstr>
      <vt:lpstr>  Obiettivi degli insegnamenti letterari </vt:lpstr>
      <vt:lpstr>Mobilità internazionale Destinazioni Erasmus in Spagna: Barcelona, Córdoba, Sevilla, Valencia, Murcia, Santiago de Compostela, Valladolid, Las Palmas de Gran Canaria</vt:lpstr>
      <vt:lpstr>Gracias por su atención y !buen camino!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Spagnola Cultura e letteratura Spagnola SDS di Lingue e Letterature Straniere di Ragusa Ibla </dc:title>
  <dc:creator>Rossella Liuzzo</dc:creator>
  <cp:lastModifiedBy>Rossella Liuzzo</cp:lastModifiedBy>
  <cp:revision>24</cp:revision>
  <dcterms:created xsi:type="dcterms:W3CDTF">2021-07-05T17:32:28Z</dcterms:created>
  <dcterms:modified xsi:type="dcterms:W3CDTF">2021-07-06T06:16:17Z</dcterms:modified>
</cp:coreProperties>
</file>